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687" r:id="rId2"/>
    <p:sldId id="576" r:id="rId3"/>
    <p:sldId id="651" r:id="rId4"/>
    <p:sldId id="670" r:id="rId5"/>
    <p:sldId id="671" r:id="rId6"/>
    <p:sldId id="672" r:id="rId7"/>
    <p:sldId id="673" r:id="rId8"/>
    <p:sldId id="674" r:id="rId9"/>
    <p:sldId id="675" r:id="rId10"/>
    <p:sldId id="676" r:id="rId11"/>
    <p:sldId id="677" r:id="rId12"/>
    <p:sldId id="678" r:id="rId13"/>
    <p:sldId id="679" r:id="rId14"/>
    <p:sldId id="680" r:id="rId15"/>
    <p:sldId id="681" r:id="rId16"/>
    <p:sldId id="682" r:id="rId17"/>
    <p:sldId id="683" r:id="rId18"/>
    <p:sldId id="684" r:id="rId19"/>
    <p:sldId id="685" r:id="rId20"/>
    <p:sldId id="68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8058" autoAdjust="0"/>
  </p:normalViewPr>
  <p:slideViewPr>
    <p:cSldViewPr>
      <p:cViewPr varScale="1">
        <p:scale>
          <a:sx n="100" d="100"/>
          <a:sy n="100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98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71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-2-6 background-clip ( </a:t>
            </a:r>
            <a:r>
              <a:rPr lang="zh-TW" altLang="en-US" dirty="0" smtClean="0"/>
              <a:t>背景顯示區域</a:t>
            </a:r>
            <a:r>
              <a:rPr lang="en-US" altLang="zh-TW" dirty="0" smtClean="0"/>
              <a:t>) 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P.9-16~17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27224" y="2183325"/>
            <a:ext cx="7540848" cy="3082144"/>
            <a:chOff x="775568" y="2147056"/>
            <a:chExt cx="7540848" cy="308214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1005" y="2147056"/>
              <a:ext cx="7505411" cy="3082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75568" y="3068960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-2-7 background-origin ( </a:t>
            </a:r>
            <a:r>
              <a:rPr lang="zh-TW" altLang="en-US" dirty="0" smtClean="0"/>
              <a:t>背景顯示位置基準點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P.9-18~19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2276872"/>
            <a:ext cx="7595781" cy="2809043"/>
            <a:chOff x="683568" y="2204133"/>
            <a:chExt cx="7595781" cy="280904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204133"/>
              <a:ext cx="7451765" cy="2809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683568" y="3140968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-2-8 background-size ( </a:t>
            </a:r>
            <a:r>
              <a:rPr lang="zh-TW" altLang="en-US" dirty="0" smtClean="0"/>
              <a:t>背景圖片大小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596336" y="6195946"/>
            <a:ext cx="1356336" cy="317823"/>
          </a:xfrm>
        </p:spPr>
        <p:txBody>
          <a:bodyPr/>
          <a:lstStyle/>
          <a:p>
            <a:r>
              <a:rPr lang="en-US" altLang="zh-TW" dirty="0" smtClean="0"/>
              <a:t>P.9-20~21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78829" y="2132856"/>
            <a:ext cx="7495658" cy="3633224"/>
            <a:chOff x="827584" y="2132856"/>
            <a:chExt cx="7495658" cy="3633224"/>
          </a:xfrm>
        </p:grpSpPr>
        <p:grpSp>
          <p:nvGrpSpPr>
            <p:cNvPr id="9" name="群組 8"/>
            <p:cNvGrpSpPr/>
            <p:nvPr/>
          </p:nvGrpSpPr>
          <p:grpSpPr>
            <a:xfrm>
              <a:off x="827584" y="2132856"/>
              <a:ext cx="7495658" cy="3633224"/>
              <a:chOff x="827584" y="2132856"/>
              <a:chExt cx="7495658" cy="3633224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27584" y="2132856"/>
                <a:ext cx="7495658" cy="36332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03848" y="2648786"/>
                <a:ext cx="5004103" cy="420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矩形 6"/>
            <p:cNvSpPr/>
            <p:nvPr/>
          </p:nvSpPr>
          <p:spPr>
            <a:xfrm>
              <a:off x="827584" y="3620170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-2-9 background ( </a:t>
            </a:r>
            <a:r>
              <a:rPr lang="zh-TW" altLang="en-US" dirty="0" smtClean="0"/>
              <a:t>背景屬性簡便表示法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下面是一些</a:t>
            </a:r>
            <a:r>
              <a:rPr lang="zh-TW" altLang="en-US" dirty="0"/>
              <a:t>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P.9-22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7476150" cy="134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altLang="zh-TW" dirty="0" smtClean="0"/>
              <a:t>-3 </a:t>
            </a:r>
            <a:r>
              <a:rPr lang="zh-TW" altLang="en-US" dirty="0" smtClean="0"/>
              <a:t>漸層表示法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CSS 3 </a:t>
            </a:r>
            <a:r>
              <a:rPr lang="zh-TW" altLang="en-US" dirty="0" smtClean="0"/>
              <a:t>新增下列漸層表示法 </a:t>
            </a:r>
            <a:r>
              <a:rPr lang="en-US" altLang="zh-TW" dirty="0" smtClean="0"/>
              <a:t>(gradient notation)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   linear-gradient()      </a:t>
            </a:r>
            <a:r>
              <a:rPr lang="zh-TW" altLang="en-US" dirty="0" smtClean="0"/>
              <a:t>：指定線性漸層。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radial-gradient()      </a:t>
            </a:r>
            <a:r>
              <a:rPr lang="zh-TW" altLang="en-US" dirty="0" smtClean="0"/>
              <a:t>：指定放射狀漸層。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repeating-linear-gradient()      </a:t>
            </a:r>
            <a:r>
              <a:rPr lang="zh-TW" altLang="en-US" dirty="0" smtClean="0"/>
              <a:t>：指定重複線性漸層。</a:t>
            </a:r>
          </a:p>
          <a:p>
            <a:pPr lvl="3"/>
            <a:r>
              <a:rPr lang="zh-TW" altLang="en-US" dirty="0" smtClean="0"/>
              <a:t>   </a:t>
            </a:r>
            <a:r>
              <a:rPr lang="en-US" altLang="zh-TW" dirty="0" smtClean="0"/>
              <a:t>repeating-radial-gradient()      </a:t>
            </a:r>
            <a:r>
              <a:rPr lang="zh-TW" altLang="en-US" dirty="0" smtClean="0"/>
              <a:t>：指定重複放射狀漸層。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P.9-23~25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036" y="1965090"/>
            <a:ext cx="402336" cy="2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036" y="2325130"/>
            <a:ext cx="402336" cy="2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3680" y="3093468"/>
            <a:ext cx="402336" cy="2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3680" y="2708920"/>
            <a:ext cx="402336" cy="26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P.9-23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0929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altLang="zh-TW" dirty="0" smtClean="0"/>
              <a:t>-4 </a:t>
            </a:r>
            <a:r>
              <a:rPr lang="zh-TW" altLang="en-US" dirty="0" smtClean="0"/>
              <a:t>表格屬性</a:t>
            </a:r>
            <a:endParaRPr lang="en-US" altLang="zh-TW" dirty="0" smtClean="0"/>
          </a:p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-4-1 caption-side ( </a:t>
            </a:r>
            <a:r>
              <a:rPr lang="zh-TW" altLang="en-US" dirty="0" smtClean="0"/>
              <a:t>表格標題位置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zh-TW" dirty="0"/>
              <a:t>下面是一個例子，它將表格標題位置指定為下方。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P.9-26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Text Box 223"/>
          <p:cNvSpPr txBox="1">
            <a:spLocks noChangeArrowheads="1"/>
          </p:cNvSpPr>
          <p:nvPr/>
        </p:nvSpPr>
        <p:spPr bwMode="auto">
          <a:xfrm>
            <a:off x="539552" y="2521992"/>
            <a:ext cx="5112568" cy="4104456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&lt;!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doctype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&lt;head&gt;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&lt;meta charset="utf-8"&gt;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&lt;title&gt;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示範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CSS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表格屬性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&lt;/title&gt;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&lt;style&gt; 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caption {color:#0066cc; font:25px </a:t>
            </a:r>
            <a:r>
              <a:rPr lang="zh-TW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標楷體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;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caption-side:bottom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} </a:t>
            </a:r>
            <a:endParaRPr lang="zh-TW" sz="1400" dirty="0">
              <a:solidFill>
                <a:srgbClr val="0070C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{background-color:#99ccff; padding:5px}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td {background-color:#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ddeeff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; padding:5px;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text-align:center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}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&lt;/style&gt;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&lt;/head&gt;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&lt;body&gt; 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&lt;table&gt;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&lt;caption&gt;</a:t>
            </a:r>
            <a:r>
              <a:rPr lang="zh-TW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熱門點播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&lt;/caption&gt;</a:t>
            </a:r>
            <a:endParaRPr lang="zh-TW" sz="1400" dirty="0">
              <a:solidFill>
                <a:srgbClr val="0070C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tr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 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歌曲名稱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演唱者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tr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zh-TW" altLang="en-US" sz="1400" dirty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 </a:t>
            </a:r>
            <a:r>
              <a:rPr lang="zh-TW" altLang="en-US" sz="1400" dirty="0" smtClean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     </a:t>
            </a:r>
            <a:r>
              <a:rPr lang="en-US" altLang="zh-TW" sz="1400" dirty="0" smtClean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...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zh-TW" alt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body&gt;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6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</p:txBody>
      </p:sp>
      <p:pic>
        <p:nvPicPr>
          <p:cNvPr id="9" name="圖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567076"/>
            <a:ext cx="2736304" cy="19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-4-2 border-collapse ( </a:t>
            </a:r>
            <a:r>
              <a:rPr lang="zh-TW" altLang="en-US" dirty="0" smtClean="0"/>
              <a:t>表格框線模式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</a:t>
            </a:r>
            <a:r>
              <a:rPr lang="zh-TW" altLang="zh-TW" dirty="0"/>
              <a:t>，它將表格框線模式指定為「分開」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P.9-27</a:t>
            </a:r>
            <a:endParaRPr lang="en-US" altLang="zh-TW" dirty="0" smtClean="0"/>
          </a:p>
        </p:txBody>
      </p:sp>
      <p:sp>
        <p:nvSpPr>
          <p:cNvPr id="7" name="Text Box 223"/>
          <p:cNvSpPr txBox="1">
            <a:spLocks noChangeArrowheads="1"/>
          </p:cNvSpPr>
          <p:nvPr/>
        </p:nvSpPr>
        <p:spPr bwMode="auto">
          <a:xfrm>
            <a:off x="539552" y="1991320"/>
            <a:ext cx="4895850" cy="431800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01:&lt;!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doctype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02:&lt;html&gt;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03:  &lt;head&gt;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04:    &lt;meta charset="utf-8"&gt;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05:    &lt;title&gt;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示範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CSS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表格屬性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&lt;/title&gt;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06:    &lt;style&gt; 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07:      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table {border:2px solid red;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border-collapse:separate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}</a:t>
            </a:r>
            <a:endParaRPr lang="zh-TW" sz="1400" dirty="0">
              <a:solidFill>
                <a:srgbClr val="0070C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08: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, td {border:2px solid blue}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09:    &lt;/style&gt;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10:  &lt;/head&gt;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11:  &lt;body&gt; 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12:    &lt;table&gt;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13:     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tr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14:       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歌曲名稱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演唱者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15:      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tr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zh-TW" altLang="en-US" sz="1400" dirty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 </a:t>
            </a:r>
            <a:r>
              <a:rPr lang="zh-TW" altLang="en-US" sz="1400" dirty="0" smtClean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           </a:t>
            </a:r>
            <a:r>
              <a:rPr lang="en-US" altLang="zh-TW" sz="1400" dirty="0" smtClean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...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23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:  &lt;/body&gt;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24:&lt;/html&gt;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</p:txBody>
      </p:sp>
      <p:pic>
        <p:nvPicPr>
          <p:cNvPr id="9" name="圖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84" y="4005064"/>
            <a:ext cx="280870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-4-3 table-layout ( </a:t>
            </a:r>
            <a:r>
              <a:rPr lang="zh-TW" altLang="en-US" dirty="0" smtClean="0"/>
              <a:t>表格版面編排方式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zh-TW" dirty="0"/>
              <a:t>舉例來說，假設我們將</a:t>
            </a:r>
            <a:r>
              <a:rPr lang="en-US" altLang="zh-TW" dirty="0"/>
              <a:t> &lt;table2.html&gt; </a:t>
            </a:r>
            <a:r>
              <a:rPr lang="zh-TW" altLang="zh-TW" dirty="0"/>
              <a:t>的第</a:t>
            </a:r>
            <a:r>
              <a:rPr lang="en-US" altLang="zh-TW" dirty="0"/>
              <a:t>07</a:t>
            </a:r>
            <a:r>
              <a:rPr lang="zh-TW" altLang="zh-TW" dirty="0"/>
              <a:t>行改寫成如下，指定表格寬度為</a:t>
            </a:r>
            <a:r>
              <a:rPr lang="en-US" altLang="zh-TW" dirty="0"/>
              <a:t>150</a:t>
            </a:r>
            <a:r>
              <a:rPr lang="zh-TW" altLang="zh-TW" dirty="0"/>
              <a:t>像素、版面編排方式為</a:t>
            </a:r>
            <a:r>
              <a:rPr lang="en-US" altLang="zh-TW" dirty="0"/>
              <a:t>fixed (</a:t>
            </a:r>
            <a:r>
              <a:rPr lang="zh-TW" altLang="zh-TW" dirty="0"/>
              <a:t>固定</a:t>
            </a:r>
            <a:r>
              <a:rPr lang="en-US" altLang="zh-TW" dirty="0"/>
              <a:t>)</a:t>
            </a:r>
            <a:r>
              <a:rPr lang="zh-TW" altLang="zh-TW" dirty="0"/>
              <a:t>，瀏覽結果如下</a:t>
            </a:r>
            <a:r>
              <a:rPr lang="zh-TW" altLang="zh-TW" dirty="0" smtClean="0"/>
              <a:t>圖</a:t>
            </a:r>
            <a:r>
              <a:rPr lang="zh-TW" altLang="en-US" dirty="0" smtClean="0"/>
              <a:t>：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P.9-28</a:t>
            </a:r>
            <a:endParaRPr lang="en-US" altLang="zh-TW" dirty="0" smtClean="0"/>
          </a:p>
        </p:txBody>
      </p:sp>
      <p:sp>
        <p:nvSpPr>
          <p:cNvPr id="2" name="矩形 1"/>
          <p:cNvSpPr/>
          <p:nvPr/>
        </p:nvSpPr>
        <p:spPr>
          <a:xfrm>
            <a:off x="539552" y="2204864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07:     table {</a:t>
            </a:r>
            <a:r>
              <a:rPr lang="en-US" altLang="zh-TW" b="1" dirty="0"/>
              <a:t>width:150px;</a:t>
            </a:r>
            <a:r>
              <a:rPr lang="en-US" altLang="zh-TW" dirty="0"/>
              <a:t> border:2px solid red; </a:t>
            </a:r>
            <a:r>
              <a:rPr lang="en-US" altLang="zh-TW" b="1" dirty="0" err="1"/>
              <a:t>table-layout:fixed</a:t>
            </a:r>
            <a:r>
              <a:rPr lang="en-US" altLang="zh-TW" dirty="0"/>
              <a:t>}</a:t>
            </a: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848" y="2996952"/>
            <a:ext cx="252028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-4-4 empty-cells ( </a:t>
            </a:r>
            <a:r>
              <a:rPr lang="zh-TW" altLang="en-US" dirty="0" smtClean="0"/>
              <a:t>顯示或隱藏空白儲存格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P.9-29</a:t>
            </a:r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49349"/>
            <a:ext cx="6076963" cy="433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67958" y="2049349"/>
            <a:ext cx="2308865" cy="207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06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09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色彩、</a:t>
            </a:r>
            <a:r>
              <a:rPr lang="zh-TW" altLang="en-US" dirty="0"/>
              <a:t>背景</a:t>
            </a:r>
            <a:r>
              <a:rPr lang="zh-TW" altLang="en-US" dirty="0" smtClean="0"/>
              <a:t>、漸層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與表格屬性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843808" y="3356992"/>
            <a:ext cx="6192688" cy="2592288"/>
          </a:xfrm>
        </p:spPr>
        <p:txBody>
          <a:bodyPr/>
          <a:lstStyle/>
          <a:p>
            <a:r>
              <a:rPr lang="en-US" altLang="zh-TW" dirty="0"/>
              <a:t>9</a:t>
            </a:r>
            <a:r>
              <a:rPr lang="en-US" altLang="zh-TW" dirty="0" smtClean="0"/>
              <a:t>-1  </a:t>
            </a:r>
            <a:r>
              <a:rPr lang="zh-TW" altLang="en-US" dirty="0" smtClean="0">
                <a:hlinkClick r:id="rId3" action="ppaction://hlinksldjump"/>
              </a:rPr>
              <a:t>色彩屬性 </a:t>
            </a:r>
            <a:endParaRPr lang="zh-TW" altLang="en-US" dirty="0" smtClean="0"/>
          </a:p>
          <a:p>
            <a:r>
              <a:rPr lang="en-US" altLang="zh-TW" dirty="0"/>
              <a:t>9</a:t>
            </a:r>
            <a:r>
              <a:rPr lang="en-US" altLang="zh-TW" dirty="0" smtClean="0"/>
              <a:t>-2  </a:t>
            </a:r>
            <a:r>
              <a:rPr lang="zh-TW" altLang="en-US" dirty="0" smtClean="0">
                <a:hlinkClick r:id="rId4" action="ppaction://hlinksldjump"/>
              </a:rPr>
              <a:t>背景屬性 </a:t>
            </a:r>
            <a:endParaRPr lang="zh-TW" altLang="en-US" dirty="0" smtClean="0"/>
          </a:p>
          <a:p>
            <a:r>
              <a:rPr lang="en-US" altLang="zh-TW" dirty="0"/>
              <a:t>9</a:t>
            </a:r>
            <a:r>
              <a:rPr lang="en-US" altLang="zh-TW" dirty="0" smtClean="0"/>
              <a:t>-3  </a:t>
            </a:r>
            <a:r>
              <a:rPr lang="zh-TW" altLang="en-US" dirty="0">
                <a:hlinkClick r:id="rId5" action="ppaction://hlinksldjump"/>
              </a:rPr>
              <a:t>漸層表示法 </a:t>
            </a:r>
            <a:endParaRPr lang="en-US" altLang="zh-TW" dirty="0"/>
          </a:p>
          <a:p>
            <a:r>
              <a:rPr lang="en-US" altLang="zh-TW" dirty="0"/>
              <a:t>9</a:t>
            </a:r>
            <a:r>
              <a:rPr lang="en-US" altLang="zh-TW" dirty="0" smtClean="0"/>
              <a:t>-4</a:t>
            </a:r>
            <a:r>
              <a:rPr lang="zh-TW" altLang="en-US" dirty="0" smtClean="0"/>
              <a:t>  </a:t>
            </a:r>
            <a:r>
              <a:rPr lang="zh-TW" altLang="en-US" dirty="0" smtClean="0">
                <a:hlinkClick r:id="rId6" action="ppaction://hlinksldjump"/>
              </a:rPr>
              <a:t>表格屬性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-4-5 border-spacing ( </a:t>
            </a:r>
            <a:r>
              <a:rPr lang="zh-TW" altLang="en-US" dirty="0" smtClean="0"/>
              <a:t>表格框線間距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zh-TW" dirty="0"/>
              <a:t>下面是一個例子，它將表格框線間距指定為</a:t>
            </a:r>
            <a:r>
              <a:rPr lang="en-US" altLang="zh-TW" dirty="0"/>
              <a:t>10</a:t>
            </a:r>
            <a:r>
              <a:rPr lang="zh-TW" altLang="zh-TW" dirty="0"/>
              <a:t>像素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668344" y="6195946"/>
            <a:ext cx="1284328" cy="317823"/>
          </a:xfrm>
        </p:spPr>
        <p:txBody>
          <a:bodyPr/>
          <a:lstStyle/>
          <a:p>
            <a:r>
              <a:rPr lang="en-US" altLang="zh-TW" dirty="0" smtClean="0"/>
              <a:t>P.9-30</a:t>
            </a:r>
            <a:endParaRPr lang="en-US" altLang="zh-TW" dirty="0" smtClean="0"/>
          </a:p>
        </p:txBody>
      </p:sp>
      <p:sp>
        <p:nvSpPr>
          <p:cNvPr id="7" name="Text Box 223"/>
          <p:cNvSpPr txBox="1">
            <a:spLocks noChangeArrowheads="1"/>
          </p:cNvSpPr>
          <p:nvPr/>
        </p:nvSpPr>
        <p:spPr bwMode="auto">
          <a:xfrm>
            <a:off x="539552" y="2060848"/>
            <a:ext cx="4895850" cy="425450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&lt;!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doctype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&lt;head&gt;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&lt;meta charset="utf-8"&gt;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&lt;title&gt;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示範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CSS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表格屬性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&lt;/title&gt;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&lt;style&gt; 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table {border:2px solid red; </a:t>
            </a:r>
            <a:r>
              <a:rPr lang="en-US" sz="1400" dirty="0">
                <a:solidFill>
                  <a:srgbClr val="0070C0"/>
                </a:solidFill>
                <a:effectLst/>
                <a:latin typeface="Calibri"/>
                <a:ea typeface="華康黑體 Std W3"/>
                <a:cs typeface="Times New Roman"/>
              </a:rPr>
              <a:t>border-spacing:10px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}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, td {border:2px solid blue}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&lt;/style&gt;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&lt;/head&gt;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&lt;body&gt; 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&lt;table&gt;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tr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 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歌曲名稱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r>
              <a:rPr lang="zh-TW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演唱者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th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      &lt;/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tr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&gt;</a:t>
            </a: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zh-TW" altLang="en-US" sz="1400" dirty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 </a:t>
            </a:r>
            <a:r>
              <a:rPr lang="zh-TW" altLang="en-US" sz="1400" dirty="0" smtClean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     </a:t>
            </a:r>
            <a:r>
              <a:rPr lang="en-US" altLang="zh-TW" sz="1400" dirty="0" smtClean="0">
                <a:solidFill>
                  <a:srgbClr val="000000"/>
                </a:solidFill>
                <a:latin typeface="Calibri"/>
                <a:ea typeface="華康黑體 Std W3"/>
                <a:cs typeface="Times New Roman"/>
              </a:rPr>
              <a:t>...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</a:t>
            </a: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body&gt;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  <a:p>
            <a:pPr indent="60325">
              <a:lnSpc>
                <a:spcPts val="18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alibri"/>
                <a:ea typeface="華康黑體 Std W3"/>
                <a:cs typeface="Times New Roman"/>
              </a:rPr>
              <a:t>&lt;/html&gt;</a:t>
            </a:r>
            <a:endParaRPr lang="zh-TW" sz="1400" dirty="0">
              <a:solidFill>
                <a:srgbClr val="000000"/>
              </a:solidFill>
              <a:effectLst/>
              <a:latin typeface="Calibri"/>
              <a:ea typeface="華康黑體 Std W3"/>
              <a:cs typeface="Times New Roman"/>
            </a:endParaRPr>
          </a:p>
        </p:txBody>
      </p:sp>
      <p:pic>
        <p:nvPicPr>
          <p:cNvPr id="9" name="圖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89040"/>
            <a:ext cx="3024336" cy="1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2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altLang="zh-TW" dirty="0" smtClean="0"/>
              <a:t>-1 </a:t>
            </a:r>
            <a:r>
              <a:rPr lang="zh-TW" altLang="en-US" dirty="0" smtClean="0"/>
              <a:t>色彩屬性</a:t>
            </a:r>
            <a:endParaRPr lang="en-US" altLang="zh-TW" dirty="0" smtClean="0"/>
          </a:p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-1-1 color ( </a:t>
            </a:r>
            <a:r>
              <a:rPr lang="zh-TW" altLang="en-US" dirty="0" smtClean="0"/>
              <a:t>前景色彩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P.9-2~3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39552" y="2503421"/>
            <a:ext cx="7485904" cy="4237947"/>
            <a:chOff x="539552" y="2503421"/>
            <a:chExt cx="7485904" cy="42379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552" y="2503421"/>
              <a:ext cx="7485904" cy="4237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矩形 2"/>
            <p:cNvSpPr/>
            <p:nvPr/>
          </p:nvSpPr>
          <p:spPr>
            <a:xfrm>
              <a:off x="539552" y="4276659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-1-2 opacity ( </a:t>
            </a:r>
            <a:r>
              <a:rPr lang="zh-TW" altLang="en-US" dirty="0" smtClean="0"/>
              <a:t>透明度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P.9-4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844824"/>
            <a:ext cx="7495658" cy="4676861"/>
            <a:chOff x="539552" y="1844824"/>
            <a:chExt cx="7495658" cy="467686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844824"/>
              <a:ext cx="7495658" cy="4676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>
            <a:xfrm>
              <a:off x="560758" y="3573016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en-US" altLang="zh-TW" dirty="0" smtClean="0"/>
              <a:t>-2 </a:t>
            </a:r>
            <a:r>
              <a:rPr lang="zh-TW" altLang="en-US" dirty="0" smtClean="0"/>
              <a:t>背景屬性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9-2-1 background-color ( </a:t>
            </a:r>
            <a:r>
              <a:rPr lang="zh-TW" altLang="en-US" dirty="0" smtClean="0"/>
              <a:t>背景色彩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P.9-5</a:t>
            </a:r>
            <a:endParaRPr lang="en-US" altLang="zh-TW" dirty="0" smtClean="0"/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39552" y="2708920"/>
            <a:ext cx="7632848" cy="2618846"/>
            <a:chOff x="683568" y="2708920"/>
            <a:chExt cx="7632848" cy="26188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6867" y="2708920"/>
              <a:ext cx="7539549" cy="261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>
            <a:xfrm>
              <a:off x="683568" y="3573016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-2-2 background-image ( </a:t>
            </a:r>
            <a:r>
              <a:rPr lang="zh-TW" altLang="en-US" dirty="0" smtClean="0"/>
              <a:t>背景圖片</a:t>
            </a:r>
            <a:r>
              <a:rPr lang="en-US" altLang="zh-TW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P.9-6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601605" y="1916832"/>
            <a:ext cx="7495859" cy="4354992"/>
            <a:chOff x="601605" y="1916832"/>
            <a:chExt cx="7495859" cy="435499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560" y="1916832"/>
              <a:ext cx="7485904" cy="4354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601605" y="4353130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-2-3 </a:t>
            </a:r>
            <a:r>
              <a:rPr lang="en-US" altLang="zh-TW" sz="2600" dirty="0" smtClean="0"/>
              <a:t>background-repeat (</a:t>
            </a:r>
            <a:r>
              <a:rPr lang="zh-TW" altLang="en-US" sz="2600" dirty="0" smtClean="0"/>
              <a:t>背景圖片重複排列方式</a:t>
            </a:r>
            <a:r>
              <a:rPr lang="en-US" altLang="zh-TW" sz="2600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P.9-7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2318888"/>
            <a:ext cx="7533917" cy="2838304"/>
            <a:chOff x="779571" y="2318888"/>
            <a:chExt cx="7533917" cy="28383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318888"/>
              <a:ext cx="7485904" cy="2838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79571" y="3455315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9</a:t>
            </a:r>
            <a:r>
              <a:rPr lang="en-US" altLang="zh-TW" dirty="0" smtClean="0"/>
              <a:t>-2-4 background-position ( </a:t>
            </a:r>
            <a:r>
              <a:rPr lang="zh-TW" altLang="en-US" dirty="0" smtClean="0"/>
              <a:t>背景圖片起始位置</a:t>
            </a:r>
            <a:r>
              <a:rPr lang="en-US" altLang="zh-TW" dirty="0" smtClean="0"/>
              <a:t>) </a:t>
            </a:r>
            <a:endParaRPr lang="en-US" altLang="zh-TW" sz="2600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96184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P.9-10~13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395536" y="1988840"/>
            <a:ext cx="7629920" cy="4476912"/>
            <a:chOff x="395536" y="1988840"/>
            <a:chExt cx="7629920" cy="447691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988840"/>
              <a:ext cx="7485904" cy="447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395536" y="6100798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460480" cy="5976664"/>
          </a:xfrm>
        </p:spPr>
        <p:txBody>
          <a:bodyPr/>
          <a:lstStyle/>
          <a:p>
            <a:pPr lvl="4"/>
            <a:r>
              <a:rPr lang="en-US" altLang="zh-TW" sz="2400" dirty="0"/>
              <a:t>9</a:t>
            </a:r>
            <a:r>
              <a:rPr lang="en-US" altLang="zh-TW" sz="2400" dirty="0" smtClean="0"/>
              <a:t>-2-5 background-attachment ( </a:t>
            </a:r>
            <a:r>
              <a:rPr lang="zh-TW" altLang="en-US" sz="2400" dirty="0" smtClean="0"/>
              <a:t>背景圖片是否隨內容捲動</a:t>
            </a:r>
            <a:r>
              <a:rPr lang="en-US" altLang="zh-TW" sz="2400" dirty="0" smtClean="0"/>
              <a:t>) 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P.9-14~15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868574"/>
            <a:ext cx="6268530" cy="4907358"/>
            <a:chOff x="1403648" y="1868574"/>
            <a:chExt cx="6268530" cy="490735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3648" y="1868574"/>
              <a:ext cx="6268530" cy="488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1403648" y="6446634"/>
              <a:ext cx="1944216" cy="329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11647</TotalTime>
  <Words>739</Words>
  <Application>Microsoft Office PowerPoint</Application>
  <PresentationFormat>如螢幕大小 (4:3)</PresentationFormat>
  <Paragraphs>128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色彩、背景與漸層屬性</dc:title>
  <dc:creator>memi</dc:creator>
  <cp:keywords>AEL013500</cp:keywords>
  <cp:lastModifiedBy>Vita</cp:lastModifiedBy>
  <cp:revision>1379</cp:revision>
  <dcterms:created xsi:type="dcterms:W3CDTF">2011-06-06T16:54:13Z</dcterms:created>
  <dcterms:modified xsi:type="dcterms:W3CDTF">2017-08-29T15:19:14Z</dcterms:modified>
</cp:coreProperties>
</file>